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6" r:id="rId7"/>
    <p:sldId id="262" r:id="rId8"/>
    <p:sldId id="259" r:id="rId9"/>
    <p:sldId id="263" r:id="rId10"/>
    <p:sldId id="265" r:id="rId11"/>
    <p:sldId id="264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6" d="100"/>
          <a:sy n="116" d="100"/>
        </p:scale>
        <p:origin x="34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29BC4-397E-4C8C-9B9E-B164BF57E138}" type="datetimeFigureOut">
              <a:rPr lang="ru-RU" smtClean="0"/>
              <a:t>25.03.2025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45194-EBDE-434B-8DD5-73AAD229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2245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29BC4-397E-4C8C-9B9E-B164BF57E138}" type="datetimeFigureOut">
              <a:rPr lang="ru-RU" smtClean="0"/>
              <a:t>25.03.2025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45194-EBDE-434B-8DD5-73AAD229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8642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29BC4-397E-4C8C-9B9E-B164BF57E138}" type="datetimeFigureOut">
              <a:rPr lang="ru-RU" smtClean="0"/>
              <a:t>25.03.2025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45194-EBDE-434B-8DD5-73AAD229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5545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29BC4-397E-4C8C-9B9E-B164BF57E138}" type="datetimeFigureOut">
              <a:rPr lang="ru-RU" smtClean="0"/>
              <a:t>25.03.2025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45194-EBDE-434B-8DD5-73AAD229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0127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29BC4-397E-4C8C-9B9E-B164BF57E138}" type="datetimeFigureOut">
              <a:rPr lang="ru-RU" smtClean="0"/>
              <a:t>25.03.2025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45194-EBDE-434B-8DD5-73AAD229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1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29BC4-397E-4C8C-9B9E-B164BF57E138}" type="datetimeFigureOut">
              <a:rPr lang="ru-RU" smtClean="0"/>
              <a:t>25.03.2025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45194-EBDE-434B-8DD5-73AAD229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651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29BC4-397E-4C8C-9B9E-B164BF57E138}" type="datetimeFigureOut">
              <a:rPr lang="ru-RU" smtClean="0"/>
              <a:t>25.03.2025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45194-EBDE-434B-8DD5-73AAD229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5734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29BC4-397E-4C8C-9B9E-B164BF57E138}" type="datetimeFigureOut">
              <a:rPr lang="ru-RU" smtClean="0"/>
              <a:t>25.03.2025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45194-EBDE-434B-8DD5-73AAD229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644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29BC4-397E-4C8C-9B9E-B164BF57E138}" type="datetimeFigureOut">
              <a:rPr lang="ru-RU" smtClean="0"/>
              <a:t>25.03.2025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45194-EBDE-434B-8DD5-73AAD229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069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29BC4-397E-4C8C-9B9E-B164BF57E138}" type="datetimeFigureOut">
              <a:rPr lang="ru-RU" smtClean="0"/>
              <a:t>25.03.2025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45194-EBDE-434B-8DD5-73AAD229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0347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29BC4-397E-4C8C-9B9E-B164BF57E138}" type="datetimeFigureOut">
              <a:rPr lang="ru-RU" smtClean="0"/>
              <a:t>25.03.2025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45194-EBDE-434B-8DD5-73AAD229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955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829BC4-397E-4C8C-9B9E-B164BF57E138}" type="datetimeFigureOut">
              <a:rPr lang="ru-RU" smtClean="0"/>
              <a:t>25.03.2025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045194-EBDE-434B-8DD5-73AAD229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6424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78169" y="1122363"/>
            <a:ext cx="9970477" cy="2245091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Медицинское освидетельствование иностранных граждан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713838" y="4721469"/>
            <a:ext cx="5076646" cy="1591407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Заведующая отделением ПМО </a:t>
            </a:r>
          </a:p>
          <a:p>
            <a:pPr algn="l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ГАУЗ «Республиканский клинический </a:t>
            </a:r>
          </a:p>
          <a:p>
            <a:pPr algn="l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кожно-венерологический диспансер»</a:t>
            </a:r>
          </a:p>
          <a:p>
            <a:pPr algn="l"/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Гарифуллина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Ирина Владимировна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 descr="https://detskiysadv2.02edu.ru/upload/iblock/3de/zatwi86idjb8f23rcefjqjran9cwcksy/%D0%9B%D0%BE%D0%B3%D0%BE%2080%20%D0%BB%D0%B5%D1%8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9236" y="0"/>
            <a:ext cx="602764" cy="852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10258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 необходимости проверить подлинность выданного бланка медицинского заключения можно </a:t>
            </a:r>
            <a:endParaRPr lang="ru-RU" sz="3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066192"/>
            <a:ext cx="10515600" cy="429064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Письменный запрос с указанием ФИО иностранного гражданина, даты рождения, номера и даты медицинского заключения  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389184" y="3402622"/>
            <a:ext cx="3604846" cy="2593731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Если медицинское освидетельствование проводилось на базе ГАУЗ «РККВД» (в </a:t>
            </a:r>
            <a:r>
              <a:rPr lang="ru-RU" dirty="0" err="1" smtClean="0">
                <a:solidFill>
                  <a:schemeClr val="tx1"/>
                </a:solidFill>
              </a:rPr>
              <a:t>т.ч</a:t>
            </a:r>
            <a:r>
              <a:rPr lang="ru-RU" dirty="0" smtClean="0">
                <a:solidFill>
                  <a:schemeClr val="tx1"/>
                </a:solidFill>
              </a:rPr>
              <a:t>. филиалы)</a:t>
            </a: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г. Казань, ул. Толстого, д.4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831624" y="3402622"/>
            <a:ext cx="3502269" cy="2593731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Если медицинское освидетельствование проводилось на базе </a:t>
            </a:r>
            <a:r>
              <a:rPr lang="ru-RU" dirty="0" smtClean="0">
                <a:solidFill>
                  <a:schemeClr val="tx1"/>
                </a:solidFill>
              </a:rPr>
              <a:t>ООО «РЦМОИГ</a:t>
            </a:r>
            <a:r>
              <a:rPr lang="ru-RU" dirty="0" smtClean="0">
                <a:solidFill>
                  <a:schemeClr val="tx1"/>
                </a:solidFill>
              </a:rPr>
              <a:t>» </a:t>
            </a:r>
            <a:r>
              <a:rPr lang="ru-RU" i="1" dirty="0" smtClean="0">
                <a:solidFill>
                  <a:schemeClr val="tx1"/>
                </a:solidFill>
              </a:rPr>
              <a:t>(«одно окно»)</a:t>
            </a:r>
            <a:endParaRPr lang="ru-RU" i="1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г. Казань, ул. Гаврилова, д.77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7" name="Picture 4" descr="https://detskiysadv2.02edu.ru/upload/iblock/3de/zatwi86idjb8f23rcefjqjran9cwcksy/%D0%9B%D0%BE%D0%B3%D0%BE%2080%20%D0%BB%D0%B5%D1%8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61157" y="0"/>
            <a:ext cx="630843" cy="892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95752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066192"/>
            <a:ext cx="10515600" cy="4110770"/>
          </a:xfrm>
        </p:spPr>
        <p:txBody>
          <a:bodyPr>
            <a:normAutofit/>
          </a:bodyPr>
          <a:lstStyle/>
          <a:p>
            <a:pPr indent="0" algn="ctr"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sz="4400" b="1" spc="-1" dirty="0"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Благодарю за внимание!</a:t>
            </a:r>
            <a:endParaRPr lang="ru-RU" sz="4400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 algn="ctr">
              <a:spcBef>
                <a:spcPts val="1001"/>
              </a:spcBef>
              <a:buNone/>
              <a:tabLst>
                <a:tab pos="0" algn="l"/>
              </a:tabLst>
            </a:pPr>
            <a:endParaRPr lang="ru-RU" sz="4400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 algn="ctr">
              <a:spcBef>
                <a:spcPts val="1001"/>
              </a:spcBef>
              <a:buNone/>
              <a:tabLst>
                <a:tab pos="0" algn="l"/>
              </a:tabLst>
            </a:pPr>
            <a:r>
              <a:rPr lang="ru-RU" sz="4400" b="1" spc="-1" dirty="0" err="1"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Игътибарыгыз</a:t>
            </a:r>
            <a:r>
              <a:rPr lang="ru-RU" sz="4400" b="1" spc="-1" dirty="0"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 </a:t>
            </a:r>
            <a:r>
              <a:rPr lang="ru-RU" sz="4400" b="1" spc="-1" dirty="0" err="1"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өчен</a:t>
            </a:r>
            <a:r>
              <a:rPr lang="ru-RU" sz="4400" b="1" spc="-1" dirty="0"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 </a:t>
            </a:r>
            <a:r>
              <a:rPr lang="ru-RU" sz="4400" b="1" spc="-1" dirty="0" err="1"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рәхмәт</a:t>
            </a:r>
            <a:r>
              <a:rPr lang="ru-RU" sz="4400" b="1" spc="-1" dirty="0">
                <a:latin typeface="Times New Roman" panose="02020603050405020304" pitchFamily="18" charset="0"/>
                <a:ea typeface="DejaVu Sans"/>
                <a:cs typeface="Times New Roman" panose="02020603050405020304" pitchFamily="18" charset="0"/>
              </a:rPr>
              <a:t>!</a:t>
            </a:r>
            <a:endParaRPr lang="ru-RU" sz="4400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 descr="https://detskiysadv2.02edu.ru/upload/iblock/3de/zatwi86idjb8f23rcefjqjran9cwcksy/%D0%9B%D0%BE%D0%B3%D0%BE%2080%20%D0%BB%D0%B5%D1%8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61157" y="0"/>
            <a:ext cx="630843" cy="892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28721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Нормативный документ по обязательному медицинскому освидетельствованию иностранных граждан</a:t>
            </a:r>
            <a:endParaRPr lang="ru-RU" sz="3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373923"/>
            <a:ext cx="10515600" cy="350813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Министерства здравоохранения РФ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19.11.2021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1079н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 утверждении Порядка проведения медицинского освидетельствования,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….формы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бланка и срока действия медицинского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заключения" </a:t>
            </a:r>
          </a:p>
          <a:p>
            <a:pPr marL="0" indent="0" algn="ctr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изменениями и дополнениями)</a:t>
            </a:r>
          </a:p>
          <a:p>
            <a:endParaRPr lang="ru-RU" dirty="0"/>
          </a:p>
        </p:txBody>
      </p:sp>
      <p:pic>
        <p:nvPicPr>
          <p:cNvPr id="4" name="Picture 4" descr="https://detskiysadv2.02edu.ru/upload/iblock/3de/zatwi86idjb8f23rcefjqjran9cwcksy/%D0%9B%D0%BE%D0%B3%D0%BE%2080%20%D0%BB%D0%B5%D1%8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61157" y="0"/>
            <a:ext cx="630843" cy="892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91745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53721"/>
          </a:xfrm>
        </p:spPr>
        <p:txBody>
          <a:bodyPr>
            <a:normAutofit/>
          </a:bodyPr>
          <a:lstStyle/>
          <a:p>
            <a:r>
              <a:rPr lang="ru-RU" sz="3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исследований и осмотров врачей</a:t>
            </a:r>
            <a:endParaRPr lang="ru-RU" sz="3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91408"/>
            <a:ext cx="10515600" cy="4585555"/>
          </a:xfrm>
        </p:spPr>
        <p:txBody>
          <a:bodyPr>
            <a:normAutofit fontScale="92500"/>
          </a:bodyPr>
          <a:lstStyle/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химико-токсикологическое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исследование (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лиц от 13 лет и старше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исследование крови на ВИЧ-инфекцию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крови на сифилис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флюорография 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 15 лет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иммунодиагностика с применением аллергена туберкулезного)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смотр и заключение врача-фтизиатра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осмотр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заключение врача-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дерматовенеролога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осмотр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заключение врача-инфекциониста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осмотр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заключение врача-психиатра-нарколога (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лиц от 13 лет и старше)</a:t>
            </a:r>
          </a:p>
          <a:p>
            <a:pPr lvl="0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Picture 4" descr="https://detskiysadv2.02edu.ru/upload/iblock/3de/zatwi86idjb8f23rcefjqjran9cwcksy/%D0%9B%D0%BE%D0%B3%D0%BE%2080%20%D0%BB%D0%B5%D1%8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61157" y="0"/>
            <a:ext cx="630843" cy="892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9018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24253" y="446116"/>
            <a:ext cx="11007969" cy="2886169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результатам медицинского освидетельствования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иностранному гражданину выдается: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 об отсутствии инфекционного заболевания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синий бланк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сертификат об отсутствии ВИЧ-инфекции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медицинское заключение об отсутствии факта употребления наркотических средств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психотропных веществ без назначения врача – лицам от 13ти лет 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старше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729762" y="4176346"/>
            <a:ext cx="11007969" cy="1776047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 наличия инфекционного заболевания</a:t>
            </a:r>
          </a:p>
          <a:p>
            <a:pPr>
              <a:lnSpc>
                <a:spcPct val="11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(ВИЧ-инфекция, туберкулез, сифилис ) </a:t>
            </a:r>
          </a:p>
          <a:p>
            <a:pPr>
              <a:lnSpc>
                <a:spcPct val="110000"/>
              </a:lnSpc>
            </a:pP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медицинское заключение не выдается</a:t>
            </a:r>
            <a:endParaRPr lang="ru-RU" u="sng" dirty="0"/>
          </a:p>
        </p:txBody>
      </p:sp>
      <p:pic>
        <p:nvPicPr>
          <p:cNvPr id="5" name="Picture 4" descr="https://detskiysadv2.02edu.ru/upload/iblock/3de/zatwi86idjb8f23rcefjqjran9cwcksy/%D0%9B%D0%BE%D0%B3%D0%BE%2080%20%D0%BB%D0%B5%D1%8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61157" y="0"/>
            <a:ext cx="630843" cy="892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1246" y="4334606"/>
            <a:ext cx="1597271" cy="126609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739" y="4334605"/>
            <a:ext cx="1597271" cy="1266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7539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16329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бланка медицинского заключения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081454"/>
            <a:ext cx="4360985" cy="5539154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992" y="1081454"/>
            <a:ext cx="4371609" cy="5539154"/>
          </a:xfrm>
          <a:prstGeom prst="rect">
            <a:avLst/>
          </a:prstGeom>
        </p:spPr>
      </p:pic>
      <p:pic>
        <p:nvPicPr>
          <p:cNvPr id="5" name="Picture 4" descr="https://detskiysadv2.02edu.ru/upload/iblock/3de/zatwi86idjb8f23rcefjqjran9cwcksy/%D0%9B%D0%BE%D0%B3%D0%BE%2080%20%D0%BB%D0%B5%D1%8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61157" y="0"/>
            <a:ext cx="630843" cy="892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60355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82625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Образец заполненного бланка медицинского заключения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5615" y="1230191"/>
            <a:ext cx="7244862" cy="5267325"/>
          </a:xfrm>
        </p:spPr>
      </p:pic>
      <p:pic>
        <p:nvPicPr>
          <p:cNvPr id="5" name="Picture 4" descr="https://detskiysadv2.02edu.ru/upload/iblock/3de/zatwi86idjb8f23rcefjqjran9cwcksy/%D0%9B%D0%BE%D0%B3%D0%BE%2080%20%D0%BB%D0%B5%D1%8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61157" y="0"/>
            <a:ext cx="630843" cy="892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вал 5"/>
          <p:cNvSpPr/>
          <p:nvPr/>
        </p:nvSpPr>
        <p:spPr>
          <a:xfrm>
            <a:off x="2963007" y="1318846"/>
            <a:ext cx="2193879" cy="73195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589585" y="2233246"/>
            <a:ext cx="1916723" cy="47478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1909762" y="1464575"/>
            <a:ext cx="1195903" cy="300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1909762" y="2556364"/>
            <a:ext cx="3264709" cy="55428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228600" y="1230191"/>
            <a:ext cx="1619248" cy="11085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Медицинская организация, где было проведено </a:t>
            </a:r>
            <a:r>
              <a:rPr lang="ru-RU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медосвидетельствование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22009" y="2556363"/>
            <a:ext cx="1619248" cy="11085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Номер медицинского заключения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63191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Срок действия выданных бланков по результатам медицинского освидетельствования</a:t>
            </a:r>
            <a:endParaRPr lang="ru-RU" sz="3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303585"/>
            <a:ext cx="10515600" cy="3873378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медицинское заключение об отсутствии инфекционного заболевания (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синий бланк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сертификат об отсутствии ВИЧ-инфекции </a:t>
            </a:r>
            <a:r>
              <a:rPr lang="ru-RU" sz="3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действительны </a:t>
            </a:r>
            <a:r>
              <a:rPr lang="ru-RU" sz="3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течение 12 месяцев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даты их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выдачи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Picture 4" descr="https://detskiysadv2.02edu.ru/upload/iblock/3de/zatwi86idjb8f23rcefjqjran9cwcksy/%D0%9B%D0%BE%D0%B3%D0%BE%2080%20%D0%BB%D0%B5%D1%8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61157" y="0"/>
            <a:ext cx="630843" cy="892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90691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683483"/>
          </a:xfrm>
        </p:spPr>
        <p:txBody>
          <a:bodyPr>
            <a:normAutofit fontScale="90000"/>
          </a:bodyPr>
          <a:lstStyle/>
          <a:p>
            <a:r>
              <a:rPr lang="ru-RU" sz="3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Уполномоченная медицинская организация по проведению медицинского освидетельствования иностранных граждан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611315"/>
            <a:ext cx="10873154" cy="3565647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Казань – «Одно окно»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ГАУЗ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«Республиканский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клинический кожно-венерологический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диспансер» - г. Казань, ул. Короленко, д.54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ООО «Республиканский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медицинского освидетельствования иностранных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граждан» - г. Казань, ул. Гаврилова, д.77 </a:t>
            </a:r>
            <a:endParaRPr lang="ru-RU" sz="2000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Picture 4" descr="https://detskiysadv2.02edu.ru/upload/iblock/3de/zatwi86idjb8f23rcefjqjran9cwcksy/%D0%9B%D0%BE%D0%B3%D0%BE%2080%20%D0%BB%D0%B5%D1%8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61157" y="0"/>
            <a:ext cx="630843" cy="892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50324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498844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бланка и выдача заключения о прохождении медицинского освидетельствования в районах Республики Татарстан осуществляет: 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347546"/>
            <a:ext cx="10515600" cy="382941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Альметьевский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КВД</a:t>
            </a:r>
            <a:endParaRPr lang="ru-RU" sz="1800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Бугульминский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КВД </a:t>
            </a:r>
          </a:p>
          <a:p>
            <a:pPr>
              <a:lnSpc>
                <a:spcPct val="150000"/>
              </a:lnSpc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Лениногорский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КВД                             филиалы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ГАУЗ «РККВД»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Набережночелнинский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КВД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Нижнекамский КВД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 descr="https://detskiysadv2.02edu.ru/upload/iblock/3de/zatwi86idjb8f23rcefjqjran9cwcksy/%D0%9B%D0%BE%D0%B3%D0%BE%2080%20%D0%BB%D0%B5%D1%8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61157" y="0"/>
            <a:ext cx="630843" cy="892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авая фигурная скобка 6"/>
          <p:cNvSpPr/>
          <p:nvPr/>
        </p:nvSpPr>
        <p:spPr>
          <a:xfrm>
            <a:off x="5635870" y="2347546"/>
            <a:ext cx="861646" cy="3894991"/>
          </a:xfrm>
          <a:prstGeom prst="rightBrac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402471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</TotalTime>
  <Words>402</Words>
  <Application>Microsoft Office PowerPoint</Application>
  <PresentationFormat>Широкоэкранный</PresentationFormat>
  <Paragraphs>52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DejaVu Sans</vt:lpstr>
      <vt:lpstr>Times New Roman</vt:lpstr>
      <vt:lpstr>Wingdings</vt:lpstr>
      <vt:lpstr>Тема Office</vt:lpstr>
      <vt:lpstr>Медицинское освидетельствование иностранных граждан</vt:lpstr>
      <vt:lpstr>Нормативный документ по обязательному медицинскому освидетельствованию иностранных граждан</vt:lpstr>
      <vt:lpstr>Перечень исследований и осмотров врачей</vt:lpstr>
      <vt:lpstr>По результатам медицинского освидетельствования иностранному гражданину выдается: - заключение об отсутствии инфекционного заболевания (синий бланк); - сертификат об отсутствии ВИЧ-инфекции;  - медицинское заключение об отсутствии факта употребления наркотических средств или психотропных веществ без назначения врача – лицам от 13ти лет и старше</vt:lpstr>
      <vt:lpstr>Форма бланка медицинского заключения</vt:lpstr>
      <vt:lpstr>Образец заполненного бланка медицинского заключения</vt:lpstr>
      <vt:lpstr>Срок действия выданных бланков по результатам медицинского освидетельствования</vt:lpstr>
      <vt:lpstr>Уполномоченная медицинская организация по проведению медицинского освидетельствования иностранных граждан </vt:lpstr>
      <vt:lpstr>Оформление бланка и выдача заключения о прохождении медицинского освидетельствования в районах Республики Татарстан осуществляет: </vt:lpstr>
      <vt:lpstr>В случае необходимости проверить подлинность выданного бланка медицинского заключения можно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kvd2</dc:creator>
  <cp:lastModifiedBy>Пользователь Windows</cp:lastModifiedBy>
  <cp:revision>46</cp:revision>
  <dcterms:created xsi:type="dcterms:W3CDTF">2025-03-25T05:38:40Z</dcterms:created>
  <dcterms:modified xsi:type="dcterms:W3CDTF">2025-03-25T11:40:02Z</dcterms:modified>
</cp:coreProperties>
</file>